
<file path=[Content_Types].xml><?xml version="1.0" encoding="utf-8"?>
<Types xmlns="http://schemas.openxmlformats.org/package/2006/content-types">
  <Default Extension="tiff" ContentType="image/tiff"/>
  <Default Extension="png" ContentType="image/png"/>
  <Default Extension="rels" ContentType="application/vnd.openxmlformats-package.relationships+xml"/>
  <Default Extension="xml" ContentType="application/xml"/>
  <Override PartName="/ppt/theme/theme2.xml" ContentType="application/vnd.openxmlformats-officedocument.theme+xml"/>
  <Override PartName="/ppt/theme/theme1.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Types>
</file>

<file path=_rels/.rels><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p="http://schemas.openxmlformats.org/presentationml/2006/main" xmlns:a="http://schemas.openxmlformats.org/drawingml/2006/main" xmlns:r="http://schemas.openxmlformats.org/officeDocument/2006/relationships" strictFirstAndLastChars="0" saveSubsetFonts="1">
  <p:sldMasterIdLst>
    <p:sldMasterId id="2147483648" r:id="rId1"/>
  </p:sldMasterIdLst>
  <p:notesMasterIdLst>
    <p:notesMasterId r:id="rId10"/>
  </p:notesMasterIdLst>
  <p:sldIdLst>
    <p:sldId id="265" r:id="rId2"/>
    <p:sldId id="266" r:id="rId3"/>
    <p:sldId id="267" r:id="rId4"/>
    <p:sldId id="268" r:id="rId5"/>
    <p:sldId id="269" r:id="rId6"/>
    <p:sldId id="270" r:id="rId7"/>
    <p:sldId id="271" r:id="rId8"/>
    <p:sldId id="263" r:id="rId9"/>
  </p:sldIdLst>
  <p:sldSz cx="10080625" cy="7559675"/>
  <p:notesSz cx="7772400" cy="10058400"/>
  <p:defaultTextStyle>
    <a:defPPr>
      <a:defRPr lang="en-GB"/>
    </a:defPPr>
    <a:lvl1pPr algn="l" rtl="0" eaLnBrk="0" fontAlgn="base" hangingPunct="0">
      <a:spcBef>
        <a:spcPct val="0"/>
      </a:spcBef>
      <a:spcAft>
        <a:spcPct val="0"/>
      </a:spcAft>
      <a:defRPr sz="2400" kern="1200">
        <a:solidFill>
          <a:schemeClr val="tx1"/>
        </a:solidFill>
        <a:latin typeface="Times New Roman" pitchFamily="16"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6"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6"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6"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6" charset="0"/>
        <a:ea typeface="+mn-ea"/>
        <a:cs typeface="+mn-cs"/>
      </a:defRPr>
    </a:lvl5pPr>
    <a:lvl6pPr marL="2286000" algn="l" defTabSz="914400" rtl="0" eaLnBrk="1" latinLnBrk="0" hangingPunct="1">
      <a:defRPr sz="2400" kern="1200">
        <a:solidFill>
          <a:schemeClr val="tx1"/>
        </a:solidFill>
        <a:latin typeface="Times New Roman" pitchFamily="16" charset="0"/>
        <a:ea typeface="+mn-ea"/>
        <a:cs typeface="+mn-cs"/>
      </a:defRPr>
    </a:lvl6pPr>
    <a:lvl7pPr marL="2743200" algn="l" defTabSz="914400" rtl="0" eaLnBrk="1" latinLnBrk="0" hangingPunct="1">
      <a:defRPr sz="2400" kern="1200">
        <a:solidFill>
          <a:schemeClr val="tx1"/>
        </a:solidFill>
        <a:latin typeface="Times New Roman" pitchFamily="16" charset="0"/>
        <a:ea typeface="+mn-ea"/>
        <a:cs typeface="+mn-cs"/>
      </a:defRPr>
    </a:lvl7pPr>
    <a:lvl8pPr marL="3200400" algn="l" defTabSz="914400" rtl="0" eaLnBrk="1" latinLnBrk="0" hangingPunct="1">
      <a:defRPr sz="2400" kern="1200">
        <a:solidFill>
          <a:schemeClr val="tx1"/>
        </a:solidFill>
        <a:latin typeface="Times New Roman" pitchFamily="16" charset="0"/>
        <a:ea typeface="+mn-ea"/>
        <a:cs typeface="+mn-cs"/>
      </a:defRPr>
    </a:lvl8pPr>
    <a:lvl9pPr marL="3657600" algn="l" defTabSz="914400" rtl="0" eaLnBrk="1" latinLnBrk="0" hangingPunct="1">
      <a:defRPr sz="2400" kern="1200">
        <a:solidFill>
          <a:schemeClr val="tx1"/>
        </a:solidFill>
        <a:latin typeface="Times New Roman" pitchFamily="1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432" autoAdjust="0"/>
  </p:normalViewPr>
  <p:slideViewPr>
    <p:cSldViewPr>
      <p:cViewPr varScale="1">
        <p:scale>
          <a:sx n="55" d="100"/>
          <a:sy n="55" d="100"/>
        </p:scale>
        <p:origin x="-1044" y="-7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8028800" cy="78028800"/>
</p:viewPr>
</file>

<file path=ppt/_rels/presentation.xml.rels><Relationships xmlns="http://schemas.openxmlformats.org/package/2006/relationships"><Relationship Id="rId10" Type="http://schemas.openxmlformats.org/officeDocument/2006/relationships/notesMaster" Target="notesMasters/notesMaster1.xml"/><Relationship Id="rId14" Type="http://schemas.openxmlformats.org/officeDocument/2006/relationships/tableStyles" Target="tableStyles.xml"/><Relationship Id="rId1" Type="http://schemas.openxmlformats.org/officeDocument/2006/relationships/slideMaster" Target="slideMasters/slideMaster1.xml"/><Relationship Id="rId13" Type="http://schemas.openxmlformats.org/officeDocument/2006/relationships/theme" Target="theme/theme1.xml"/><Relationship Id="rId12" Type="http://schemas.openxmlformats.org/officeDocument/2006/relationships/viewProps" Target="viewProps.xml"/><Relationship Id="rId11" Type="http://schemas.openxmlformats.org/officeDocument/2006/relationships/presProps" Target="presProps.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s>

</file>

<file path=ppt/notesMasters/_rels/notesMaster1.xml.rel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noChangeArrowheads="1" noTextEdit="1"/>
          </p:cNvSpPr>
          <p:nvPr>
            <p:ph type="sldImg"/>
          </p:nvPr>
        </p:nvSpPr>
        <p:spPr bwMode="auto">
          <a:xfrm>
            <a:off x="1587500" y="1006475"/>
            <a:ext cx="4595813" cy="3448050"/>
          </a:xfrm>
          <a:prstGeom prst="rect">
            <a:avLst/>
          </a:prstGeom>
          <a:solidFill>
            <a:srgbClr val="FFFFFF"/>
          </a:solidFill>
          <a:ln w="9525">
            <a:solidFill>
              <a:srgbClr val="000000"/>
            </a:solidFill>
            <a:miter lim="800000"/>
            <a:headEnd/>
            <a:tailEnd/>
          </a:ln>
          <a:effectLst/>
        </p:spPr>
      </p:sp>
      <p:sp>
        <p:nvSpPr>
          <p:cNvPr id="2050" name="Rectangle 2"/>
          <p:cNvSpPr txBox="1">
            <a:spLocks noGrp="1" noChangeArrowheads="1"/>
          </p:cNvSpPr>
          <p:nvPr>
            <p:ph type="body" idx="1"/>
          </p:nvPr>
        </p:nvSpPr>
        <p:spPr bwMode="auto">
          <a:xfrm>
            <a:off x="1185863" y="4787900"/>
            <a:ext cx="5407025" cy="38258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en-US" smtClean="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Relationships xmlns="http://schemas.openxmlformats.org/package/2006/relationships"><Relationship Id="rId1" Type="http://schemas.openxmlformats.org/officeDocument/2006/relationships/notesMaster" Target="../notesMasters/notesMaster1.xml"/><Relationship Id="rId3" Type="http://schemas.openxmlformats.org/officeDocument/2006/relationships/slide" Target="../slides/slide2.xml"/></Relationships>

</file>

<file path=ppt/notesSlides/_rels/notesSlide3.xml.rels><Relationships xmlns="http://schemas.openxmlformats.org/package/2006/relationships"><Relationship Id="rId1" Type="http://schemas.openxmlformats.org/officeDocument/2006/relationships/notesMaster" Target="../notesMasters/notesMaster1.xml"/><Relationship Id="rId4" Type="http://schemas.openxmlformats.org/officeDocument/2006/relationships/slide" Target="../slides/slide3.xml"/></Relationships>

</file>

<file path=ppt/notesSlides/_rels/notesSlide4.xml.rels><Relationships xmlns="http://schemas.openxmlformats.org/package/2006/relationships"><Relationship Id="rId1" Type="http://schemas.openxmlformats.org/officeDocument/2006/relationships/notesMaster" Target="../notesMasters/notesMaster1.xml"/><Relationship Id="rId5" Type="http://schemas.openxmlformats.org/officeDocument/2006/relationships/slide" Target="../slides/slide4.xml"/></Relationships>

</file>

<file path=ppt/notesSlides/_rels/notesSlide5.xml.rels><Relationships xmlns="http://schemas.openxmlformats.org/package/2006/relationships"><Relationship Id="rId1" Type="http://schemas.openxmlformats.org/officeDocument/2006/relationships/notesMaster" Target="../notesMasters/notesMaster1.xml"/><Relationship Id="rId6" Type="http://schemas.openxmlformats.org/officeDocument/2006/relationships/slide" Target="../slides/slide5.xml"/></Relationships>

</file>

<file path=ppt/notesSlides/_rels/notesSlide6.xml.rels><Relationships xmlns="http://schemas.openxmlformats.org/package/2006/relationships"><Relationship Id="rId1" Type="http://schemas.openxmlformats.org/officeDocument/2006/relationships/notesMaster" Target="../notesMasters/notesMaster1.xml"/><Relationship Id="rId7" Type="http://schemas.openxmlformats.org/officeDocument/2006/relationships/slide" Target="../slides/slide6.xml"/></Relationships>

</file>

<file path=ppt/notesSlides/_rels/notesSlide7.xml.rels><Relationships xmlns="http://schemas.openxmlformats.org/package/2006/relationships"><Relationship Id="rId1" Type="http://schemas.openxmlformats.org/officeDocument/2006/relationships/notesMaster" Target="../notesMasters/notesMaster1.xml"/><Relationship Id="rId8" Type="http://schemas.openxmlformats.org/officeDocument/2006/relationships/slide" Target="../slides/slide7.xml"/></Relationships>

</file>

<file path=ppt/notesSlides/_rels/notesSlide8.xml.rels><Relationships xmlns="http://schemas.openxmlformats.org/package/2006/relationships"><Relationship Id="rId1" Type="http://schemas.openxmlformats.org/officeDocument/2006/relationships/notesMaster" Target="../notesMasters/notesMaster1.xml"/><Relationship Id="rId9"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Rectangle 1"/>
          <p:cNvSpPr>
            <a:spLocks noGrp="1" noRot="1" noChangeAspect="1" noChangeArrowheads="1" noTextEdit="1"/>
          </p:cNvSpPr>
          <p:nvPr>
            <p:ph type="sldImg"/>
          </p:nvPr>
        </p:nvSpPr>
        <p:spPr bwMode="auto">
          <a:xfrm>
            <a:off x="1587500" y="1006475"/>
            <a:ext cx="4595813" cy="3448050"/>
          </a:xfrm>
          <a:prstGeom prst="rect">
            <a:avLst/>
          </a:prstGeom>
          <a:solidFill>
            <a:srgbClr val="FFFFFF"/>
          </a:solidFill>
          <a:ln>
            <a:solidFill>
              <a:srgbClr val="000000"/>
            </a:solidFill>
            <a:miter lim="800000"/>
            <a:headEnd/>
            <a:tailEnd/>
          </a:ln>
        </p:spPr>
      </p:sp>
      <p:sp>
        <p:nvSpPr>
          <p:cNvPr id="11266" name="Rectangle 2"/>
          <p:cNvSpPr txBox="1">
            <a:spLocks noGrp="1" noChangeArrowheads="1"/>
          </p:cNvSpPr>
          <p:nvPr>
            <p:ph type="body" idx="1"/>
          </p:nvPr>
        </p:nvSpPr>
        <p:spPr bwMode="auto">
          <a:xfrm>
            <a:off x="1185863" y="4787900"/>
            <a:ext cx="5407025" cy="3827463"/>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Rectangle 1"/>
          <p:cNvSpPr>
            <a:spLocks noGrp="1" noRot="1" noChangeAspect="1" noChangeArrowheads="1" noTextEdit="1"/>
          </p:cNvSpPr>
          <p:nvPr>
            <p:ph type="sldImg"/>
          </p:nvPr>
        </p:nvSpPr>
        <p:spPr bwMode="auto">
          <a:xfrm>
            <a:off x="1587500" y="1006475"/>
            <a:ext cx="4595813" cy="3448050"/>
          </a:xfrm>
          <a:prstGeom prst="rect">
            <a:avLst/>
          </a:prstGeom>
          <a:solidFill>
            <a:srgbClr val="FFFFFF"/>
          </a:solidFill>
          <a:ln>
            <a:solidFill>
              <a:srgbClr val="000000"/>
            </a:solidFill>
            <a:miter lim="800000"/>
            <a:headEnd/>
            <a:tailEnd/>
          </a:ln>
        </p:spPr>
      </p:sp>
      <p:sp>
        <p:nvSpPr>
          <p:cNvPr id="12290" name="Rectangle 2"/>
          <p:cNvSpPr txBox="1">
            <a:spLocks noGrp="1" noChangeArrowheads="1"/>
          </p:cNvSpPr>
          <p:nvPr>
            <p:ph type="body" idx="1"/>
          </p:nvPr>
        </p:nvSpPr>
        <p:spPr bwMode="auto">
          <a:xfrm>
            <a:off x="1185863" y="4787900"/>
            <a:ext cx="5407025" cy="3827463"/>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3.xml><?xml version="1.0" encoding="utf-8"?>
<p:notes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1587500" y="1006475"/>
            <a:ext cx="4595813" cy="3448050"/>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185863" y="4787900"/>
            <a:ext cx="5407025" cy="3827463"/>
          </a:xfrm>
          <a:prstGeom prst="rect">
            <a:avLst/>
          </a:prstGeom>
          <a:noFill/>
          <a:ln>
            <a:miter lim="800000"/>
            <a:headEnd/>
            <a:tailEnd/>
          </a:ln>
        </p:spPr>
        <p:txBody>
          <a:bodyPr lIns="0" tIns="0" rIns="0" bIns="0">
            <a:spAutoFit/>
          </a:bodyPr>
          <a:lstStyle/>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smtClean="0">
                <a:latin typeface="Arial" charset="0"/>
                <a:ea typeface="Gothic" charset="0"/>
                <a:cs typeface="Gothic" charset="0"/>
              </a:rPr>
              <a:t> </a:t>
            </a:r>
            <a:endParaRPr lang="en-GB" dirty="0">
              <a:latin typeface="Arial" charset="0"/>
              <a:ea typeface="Gothic" charset="0"/>
              <a:cs typeface="Gothic" charset="0"/>
            </a:endParaRPr>
          </a:p>
        </p:txBody>
      </p:sp>
    </p:spTree>
  </p:cSld>
  <p:clrMapOvr>
    <a:masterClrMapping/>
  </p:clrMapOvr>
</p:notes>
</file>

<file path=ppt/notesSlides/notesSlide4.xml><?xml version="1.0" encoding="utf-8"?>
<p:notes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1587500" y="1006475"/>
            <a:ext cx="4595813" cy="3448050"/>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185863" y="4787900"/>
            <a:ext cx="5407025" cy="3827463"/>
          </a:xfrm>
          <a:prstGeom prst="rect">
            <a:avLst/>
          </a:prstGeom>
          <a:noFill/>
          <a:ln>
            <a:miter lim="800000"/>
            <a:headEnd/>
            <a:tailEnd/>
          </a:ln>
        </p:spPr>
        <p:txBody>
          <a:bodyPr lIns="0" tIns="0" rIns="0" bIns="0">
            <a:spAutoFit/>
          </a:bodyPr>
          <a:lstStyle/>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smtClean="0">
                <a:latin typeface="Arial" charset="0"/>
                <a:ea typeface="Gothic" charset="0"/>
                <a:cs typeface="Gothic" charset="0"/>
              </a:rPr>
              <a:t>Figure 1 Electrode Locations and Speech-Decoding Setup. Panel A shows the brain-to-text speech neuroprosthesis. Electrical activity is measured with the use of four 64-electrode arrays and processed to extract neural activity (see Section S1.04). Machine-learning techniques, incorporating an artificial neural network, are used to decode the extracted neural activity signals into an English phoneme every 80 msec (see also Section S5). Panel B shows the approximate microelectrode array locations (gray squares) superimposed on a three-dimensional reconstruction of the participant’s brain. Colored regions correspond to cortical areas</a:t>
            </a:r>
            <a:r>
              <a:rPr lang="en-GB" smtClean="0" baseline="30000">
                <a:latin typeface="Arial" charset="0"/>
                <a:ea typeface="Gothic" charset="0"/>
                <a:cs typeface="Gothic" charset="0"/>
              </a:rPr>
              <a:t>22</a:t>
            </a:r>
            <a:r>
              <a:rPr lang="en-GB" smtClean="0">
                <a:latin typeface="Arial" charset="0"/>
                <a:ea typeface="Gothic" charset="0"/>
                <a:cs typeface="Gothic" charset="0"/>
              </a:rPr>
              <a:t> aligned to the participant’s brain with the use of the Human Connectome Project MRI protocol scans before implantation.</a:t>
            </a:r>
            <a:endParaRPr lang="en-GB" dirty="0">
              <a:latin typeface="Arial" charset="0"/>
              <a:ea typeface="Gothic" charset="0"/>
              <a:cs typeface="Gothic" charset="0"/>
            </a:endParaRPr>
          </a:p>
        </p:txBody>
      </p:sp>
    </p:spTree>
  </p:cSld>
  <p:clrMapOvr>
    <a:masterClrMapping/>
  </p:clrMapOvr>
</p:notes>
</file>

<file path=ppt/notesSlides/notesSlide5.xml><?xml version="1.0" encoding="utf-8"?>
<p:notes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1587500" y="1006475"/>
            <a:ext cx="4595813" cy="3448050"/>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185863" y="4787900"/>
            <a:ext cx="5407025" cy="3827463"/>
          </a:xfrm>
          <a:prstGeom prst="rect">
            <a:avLst/>
          </a:prstGeom>
          <a:noFill/>
          <a:ln>
            <a:miter lim="800000"/>
            <a:headEnd/>
            <a:tailEnd/>
          </a:ln>
        </p:spPr>
        <p:txBody>
          <a:bodyPr lIns="0" tIns="0" rIns="0" bIns="0">
            <a:spAutoFit/>
          </a:bodyPr>
          <a:lstStyle/>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smtClean="0">
                <a:latin typeface="Arial" charset="0"/>
                <a:ea typeface="Gothic" charset="0"/>
                <a:cs typeface="Gothic" charset="0"/>
              </a:rPr>
              <a:t>Figure 2 Online Speech-Decoding Performance. Phoneme error rates (top) and word error rates (bottom) are shown for each session for two vocabulary sizes (50 and 125,000 words). These measures are calculated as the ratio of the number of phoneme or word errors to the total number of phonemes or words expected to be decoded, with the results expressed as percentages. The mean aggregate error rate across all evaluation sentences is shown for each session; error bars indicate the 95% confidence intervals. The hours row beneath the horizontal axis indicates the cumulative hours of neural data used to train the speech decoder for that session. Vertical dashed lines indicate times when decoder improvements were introduced. Fig. S20 shows phoneme and word error rates for individual blocks.</a:t>
            </a:r>
            <a:endParaRPr lang="en-GB" dirty="0">
              <a:latin typeface="Arial" charset="0"/>
              <a:ea typeface="Gothic" charset="0"/>
              <a:cs typeface="Gothic" charset="0"/>
            </a:endParaRPr>
          </a:p>
        </p:txBody>
      </p:sp>
    </p:spTree>
  </p:cSld>
  <p:clrMapOvr>
    <a:masterClrMapping/>
  </p:clrMapOvr>
</p:notes>
</file>

<file path=ppt/notesSlides/notesSlide6.xml><?xml version="1.0" encoding="utf-8"?>
<p:notes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1587500" y="1006475"/>
            <a:ext cx="4595813" cy="3448050"/>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185863" y="4787900"/>
            <a:ext cx="5407025" cy="3827463"/>
          </a:xfrm>
          <a:prstGeom prst="rect">
            <a:avLst/>
          </a:prstGeom>
          <a:noFill/>
          <a:ln>
            <a:miter lim="800000"/>
            <a:headEnd/>
            <a:tailEnd/>
          </a:ln>
        </p:spPr>
        <p:txBody>
          <a:bodyPr lIns="0" tIns="0" rIns="0" bIns="0">
            <a:spAutoFit/>
          </a:bodyPr>
          <a:lstStyle/>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smtClean="0">
                <a:latin typeface="Arial" charset="0"/>
                <a:ea typeface="Gothic" charset="0"/>
                <a:cs typeface="Gothic" charset="0"/>
              </a:rPr>
              <a:t>Figure 3 Conversation-Mode User Interface. A photograph of the participant using the speech neuroprosthesis in conversation mode is shown. The neuroprosthesis detected when the participant was trying to speak solely on the basis of neural activity and concluded either after 6 seconds of speech inactivity or on his optional activation of an on-screen button through eye tracking. After the decoded sentence was finalized, the participant selected on-screen confirmation buttons through eye tracking to indicate whether the decoded sentence was correct.</a:t>
            </a:r>
            <a:endParaRPr lang="en-GB" dirty="0">
              <a:latin typeface="Arial" charset="0"/>
              <a:ea typeface="Gothic" charset="0"/>
              <a:cs typeface="Gothic" charset="0"/>
            </a:endParaRPr>
          </a:p>
        </p:txBody>
      </p:sp>
    </p:spTree>
  </p:cSld>
  <p:clrMapOvr>
    <a:masterClrMapping/>
  </p:clrMapOvr>
</p:notes>
</file>

<file path=ppt/notesSlides/notesSlide7.xml><?xml version="1.0" encoding="utf-8"?>
<p:notes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1587500" y="1006475"/>
            <a:ext cx="4595813" cy="3448050"/>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185863" y="4787900"/>
            <a:ext cx="5407025" cy="3827463"/>
          </a:xfrm>
          <a:prstGeom prst="rect">
            <a:avLst/>
          </a:prstGeom>
          <a:noFill/>
          <a:ln>
            <a:miter lim="800000"/>
            <a:headEnd/>
            <a:tailEnd/>
          </a:ln>
        </p:spPr>
        <p:txBody>
          <a:bodyPr lIns="0" tIns="0" rIns="0" bIns="0">
            <a:spAutoFit/>
          </a:bodyPr>
          <a:lstStyle/>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smtClean="0">
                <a:latin typeface="Arial" charset="0"/>
                <a:ea typeface="Gothic" charset="0"/>
                <a:cs typeface="Gothic" charset="0"/>
              </a:rPr>
              <a:t>Figure 4 Use of the Neuroprosthesis for Participant-Initiated Speech. Panel A shows the cumulative hours that the participant used the speech neuroprosthesis to communicate during structured research sessions and personal use. For the sessions outlined in blue, conversation-mode decoding accuracy was quantified as shown in Panel B. Panel B shows a histogram of speech decoding accuracy in conversations for the 925 sentences with known true labels (Section S1.09). The mean word error rate was 3.7% (95% CI, 3.3 to 4.3). Panel C shows participant-reported decoding accuracy for each sentence (which is different from the word error rate) across all conversation-mode data (21,829 sentences).</a:t>
            </a:r>
            <a:endParaRPr lang="en-GB" dirty="0">
              <a:latin typeface="Arial" charset="0"/>
              <a:ea typeface="Gothic" charset="0"/>
              <a:cs typeface="Gothic"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Rectangle 1"/>
          <p:cNvSpPr>
            <a:spLocks noGrp="1" noRot="1" noChangeAspect="1" noChangeArrowheads="1" noTextEdit="1"/>
          </p:cNvSpPr>
          <p:nvPr>
            <p:ph type="sldImg"/>
          </p:nvPr>
        </p:nvSpPr>
        <p:spPr bwMode="auto">
          <a:xfrm>
            <a:off x="1587500" y="1006475"/>
            <a:ext cx="4595813" cy="3448050"/>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1185863" y="4787900"/>
            <a:ext cx="5407025" cy="3827463"/>
          </a:xfrm>
          <a:prstGeom prst="rect">
            <a:avLst/>
          </a:prstGeom>
          <a:noFill/>
          <a:ln>
            <a:miter lim="800000"/>
            <a:headEnd/>
            <a:tailEnd/>
          </a:ln>
        </p:spPr>
        <p:txBody>
          <a:bodyPr wrap="none" anchor="ctr"/>
          <a:lstStyle/>
          <a:p>
            <a:endParaRPr lang="en-US" dirty="0"/>
          </a:p>
        </p:txBody>
      </p:sp>
    </p:spTree>
  </p:cSld>
  <p:clrMapOvr>
    <a:masterClrMapping/>
  </p:clrMapOvr>
</p:notes>
</file>

<file path=ppt/slideLayouts/_rels/slideLayout1.xml.rels><Relationships xmlns="http://schemas.openxmlformats.org/package/2006/relationships"><Relationship Id="rId1" Type="http://schemas.openxmlformats.org/officeDocument/2006/relationships/slideMaster" Target="../slideMasters/slideMaster1.xml"/></Relationships>
</file>

<file path=ppt/slideLayouts/_rels/slideLayout10.xml.rels><Relationships xmlns="http://schemas.openxmlformats.org/package/2006/relationships"><Relationship Id="rId1" Type="http://schemas.openxmlformats.org/officeDocument/2006/relationships/slideMaster" Target="../slideMasters/slideMaster1.xml"/></Relationships>
</file>

<file path=ppt/slideLayouts/_rels/slideLayout11.xml.rels><Relationships xmlns="http://schemas.openxmlformats.org/package/2006/relationships"><Relationship Id="rId1" Type="http://schemas.openxmlformats.org/officeDocument/2006/relationships/slideMaster" Target="../slideMasters/slideMaster1.xml"/></Relationships>
</file>

<file path=ppt/slideLayouts/_rels/slideLayout2.xml.rels><Relationships xmlns="http://schemas.openxmlformats.org/package/2006/relationships"><Relationship Id="rId1" Type="http://schemas.openxmlformats.org/officeDocument/2006/relationships/slideMaster" Target="../slideMasters/slideMaster1.xml"/></Relationships>
</file>

<file path=ppt/slideLayouts/_rels/slideLayout3.xml.rels><Relationships xmlns="http://schemas.openxmlformats.org/package/2006/relationships"><Relationship Id="rId1" Type="http://schemas.openxmlformats.org/officeDocument/2006/relationships/slideMaster" Target="../slideMasters/slideMaster1.xml"/></Relationships>
</file>

<file path=ppt/slideLayouts/_rels/slideLayout4.xml.rels><Relationships xmlns="http://schemas.openxmlformats.org/package/2006/relationships"><Relationship Id="rId1" Type="http://schemas.openxmlformats.org/officeDocument/2006/relationships/slideMaster" Target="../slideMasters/slideMaster1.xml"/></Relationships>
</file>

<file path=ppt/slideLayouts/_rels/slideLayout5.xml.rels><Relationships xmlns="http://schemas.openxmlformats.org/package/2006/relationships"><Relationship Id="rId1" Type="http://schemas.openxmlformats.org/officeDocument/2006/relationships/slideMaster" Target="../slideMasters/slideMaster1.xml"/></Relationships>
</file>

<file path=ppt/slideLayouts/_rels/slideLayout6.xml.rels><Relationships xmlns="http://schemas.openxmlformats.org/package/2006/relationships"><Relationship Id="rId1" Type="http://schemas.openxmlformats.org/officeDocument/2006/relationships/slideMaster" Target="../slideMasters/slideMaster1.xml"/></Relationships>
</file>

<file path=ppt/slideLayouts/_rels/slideLayout7.xml.rels><Relationships xmlns="http://schemas.openxmlformats.org/package/2006/relationships"><Relationship Id="rId1" Type="http://schemas.openxmlformats.org/officeDocument/2006/relationships/slideMaster" Target="../slideMasters/slideMaster1.xml"/></Relationships>
</file>

<file path=ppt/slideLayouts/_rels/slideLayout8.xml.rels><Relationships xmlns="http://schemas.openxmlformats.org/package/2006/relationships"><Relationship Id="rId1" Type="http://schemas.openxmlformats.org/officeDocument/2006/relationships/slideMaster" Target="../slideMasters/slideMaster1.xml"/></Relationships>
</file>

<file path=ppt/slideLayouts/_rels/slideLayout9.xml.rel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4550" y="627063"/>
            <a:ext cx="2151063" cy="6235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9775" y="627063"/>
            <a:ext cx="6302375" cy="6235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101850"/>
            <a:ext cx="4225925"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8100" y="2101850"/>
            <a:ext cx="4227513"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39775" y="627063"/>
            <a:ext cx="8605838" cy="12604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739775" y="2101850"/>
            <a:ext cx="8605838" cy="47609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hangingPunct="0">
        <a:lnSpc>
          <a:spcPct val="97000"/>
        </a:lnSpc>
        <a:spcBef>
          <a:spcPct val="0"/>
        </a:spcBef>
        <a:spcAft>
          <a:spcPct val="0"/>
        </a:spcAft>
        <a:buClr>
          <a:srgbClr val="FFFFFF"/>
        </a:buClr>
        <a:buSzPct val="45000"/>
        <a:buFont typeface="StarSymbol" charset="0"/>
        <a:defRPr sz="2800" b="1">
          <a:solidFill>
            <a:srgbClr val="FFFFFF"/>
          </a:solidFill>
          <a:latin typeface="+mj-lt"/>
          <a:ea typeface="+mj-ea"/>
          <a:cs typeface="+mj-cs"/>
        </a:defRPr>
      </a:lvl1pPr>
      <a:lvl2pPr marL="4318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pitchFamily="16" charset="0"/>
          <a:ea typeface="Gothic" charset="0"/>
          <a:cs typeface="Gothic" charset="0"/>
        </a:defRPr>
      </a:lvl2pPr>
      <a:lvl3pPr marL="6477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pitchFamily="16" charset="0"/>
          <a:ea typeface="Gothic" charset="0"/>
          <a:cs typeface="Gothic" charset="0"/>
        </a:defRPr>
      </a:lvl3pPr>
      <a:lvl4pPr marL="8636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pitchFamily="16" charset="0"/>
          <a:ea typeface="Gothic" charset="0"/>
          <a:cs typeface="Gothic" charset="0"/>
        </a:defRPr>
      </a:lvl4pPr>
      <a:lvl5pPr marL="10795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pitchFamily="16" charset="0"/>
          <a:ea typeface="Gothic" charset="0"/>
          <a:cs typeface="Gothic" charset="0"/>
        </a:defRPr>
      </a:lvl5pPr>
      <a:lvl6pPr marL="15367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pitchFamily="16" charset="0"/>
          <a:ea typeface="Gothic" charset="0"/>
          <a:cs typeface="Gothic" charset="0"/>
        </a:defRPr>
      </a:lvl6pPr>
      <a:lvl7pPr marL="19939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pitchFamily="16" charset="0"/>
          <a:ea typeface="Gothic" charset="0"/>
          <a:cs typeface="Gothic" charset="0"/>
        </a:defRPr>
      </a:lvl7pPr>
      <a:lvl8pPr marL="24511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pitchFamily="16" charset="0"/>
          <a:ea typeface="Gothic" charset="0"/>
          <a:cs typeface="Gothic" charset="0"/>
        </a:defRPr>
      </a:lvl8pPr>
      <a:lvl9pPr marL="29083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pitchFamily="16" charset="0"/>
          <a:ea typeface="Gothic" charset="0"/>
          <a:cs typeface="Gothic" charset="0"/>
        </a:defRPr>
      </a:lvl9pPr>
    </p:titleStyle>
    <p:bodyStyle>
      <a:lvl1pPr marL="431800" indent="-323850" algn="l" defTabSz="457200" rtl="0" fontAlgn="base" hangingPunct="0">
        <a:lnSpc>
          <a:spcPct val="97000"/>
        </a:lnSpc>
        <a:spcBef>
          <a:spcPct val="0"/>
        </a:spcBef>
        <a:spcAft>
          <a:spcPts val="888"/>
        </a:spcAft>
        <a:buClr>
          <a:srgbClr val="FFFFFF"/>
        </a:buClr>
        <a:buSzPct val="100000"/>
        <a:buFont typeface="Arial" charset="0"/>
        <a:buChar char="•"/>
        <a:defRPr sz="2000">
          <a:solidFill>
            <a:srgbClr val="FFFFFF"/>
          </a:solidFill>
          <a:latin typeface="+mn-lt"/>
          <a:ea typeface="+mn-ea"/>
          <a:cs typeface="+mn-cs"/>
        </a:defRPr>
      </a:lvl1pPr>
      <a:lvl2pPr marL="863600" indent="-287338" algn="l" defTabSz="457200" rtl="0" fontAlgn="base" hangingPunct="0">
        <a:lnSpc>
          <a:spcPct val="97000"/>
        </a:lnSpc>
        <a:spcBef>
          <a:spcPct val="0"/>
        </a:spcBef>
        <a:spcAft>
          <a:spcPts val="1138"/>
        </a:spcAft>
        <a:buClr>
          <a:srgbClr val="FFFFFF"/>
        </a:buClr>
        <a:buSzPct val="75000"/>
        <a:buFont typeface="StarSymbol" charset="0"/>
        <a:buChar char="–"/>
        <a:defRPr sz="2600">
          <a:solidFill>
            <a:srgbClr val="FFFFFF"/>
          </a:solidFill>
          <a:latin typeface="+mn-lt"/>
          <a:ea typeface="+mn-ea"/>
          <a:cs typeface="+mn-cs"/>
        </a:defRPr>
      </a:lvl2pPr>
      <a:lvl3pPr marL="1295400" indent="-215900" algn="l" defTabSz="457200" rtl="0" fontAlgn="base" hangingPunct="0">
        <a:lnSpc>
          <a:spcPct val="97000"/>
        </a:lnSpc>
        <a:spcBef>
          <a:spcPct val="0"/>
        </a:spcBef>
        <a:spcAft>
          <a:spcPts val="850"/>
        </a:spcAft>
        <a:buClr>
          <a:srgbClr val="FFFFFF"/>
        </a:buClr>
        <a:buSzPct val="45000"/>
        <a:buFont typeface="StarSymbol" charset="0"/>
        <a:buChar char="●"/>
        <a:defRPr sz="2400">
          <a:solidFill>
            <a:srgbClr val="FFFFFF"/>
          </a:solidFill>
          <a:latin typeface="+mn-lt"/>
          <a:ea typeface="+mn-ea"/>
          <a:cs typeface="+mn-cs"/>
        </a:defRPr>
      </a:lvl3pPr>
      <a:lvl4pPr marL="1727200" indent="-215900" algn="l" defTabSz="457200" rtl="0" fontAlgn="base" hangingPunct="0">
        <a:lnSpc>
          <a:spcPct val="97000"/>
        </a:lnSpc>
        <a:spcBef>
          <a:spcPct val="0"/>
        </a:spcBef>
        <a:spcAft>
          <a:spcPts val="575"/>
        </a:spcAft>
        <a:buClr>
          <a:srgbClr val="FFFFFF"/>
        </a:buClr>
        <a:buSzPct val="75000"/>
        <a:buFont typeface="StarSymbol" charset="0"/>
        <a:buChar char="–"/>
        <a:defRPr sz="2000">
          <a:solidFill>
            <a:srgbClr val="FFFFFF"/>
          </a:solidFill>
          <a:latin typeface="+mn-lt"/>
          <a:ea typeface="+mn-ea"/>
          <a:cs typeface="+mn-cs"/>
        </a:defRPr>
      </a:lvl4pPr>
      <a:lvl5pPr marL="2159000" indent="-215900" algn="l" defTabSz="457200" rtl="0" fontAlgn="base" hangingPunct="0">
        <a:lnSpc>
          <a:spcPct val="97000"/>
        </a:lnSpc>
        <a:spcBef>
          <a:spcPct val="0"/>
        </a:spcBef>
        <a:spcAft>
          <a:spcPts val="288"/>
        </a:spcAft>
        <a:buClr>
          <a:srgbClr val="FFFFFF"/>
        </a:buClr>
        <a:buSzPct val="45000"/>
        <a:buFont typeface="StarSymbol" charset="0"/>
        <a:buChar char="●"/>
        <a:defRPr sz="2000">
          <a:solidFill>
            <a:srgbClr val="FFFFFF"/>
          </a:solidFill>
          <a:latin typeface="+mn-lt"/>
          <a:ea typeface="+mn-ea"/>
          <a:cs typeface="+mn-cs"/>
        </a:defRPr>
      </a:lvl5pPr>
      <a:lvl6pPr marL="2616200" indent="-215900" algn="l" defTabSz="457200" rtl="0" fontAlgn="base" hangingPunct="0">
        <a:lnSpc>
          <a:spcPct val="97000"/>
        </a:lnSpc>
        <a:spcBef>
          <a:spcPct val="0"/>
        </a:spcBef>
        <a:spcAft>
          <a:spcPts val="288"/>
        </a:spcAft>
        <a:buClr>
          <a:srgbClr val="FFFFFF"/>
        </a:buClr>
        <a:buSzPct val="45000"/>
        <a:buFont typeface="StarSymbol" charset="0"/>
        <a:buChar char="●"/>
        <a:defRPr sz="2000">
          <a:solidFill>
            <a:srgbClr val="FFFFFF"/>
          </a:solidFill>
          <a:latin typeface="+mn-lt"/>
          <a:ea typeface="+mn-ea"/>
          <a:cs typeface="+mn-cs"/>
        </a:defRPr>
      </a:lvl6pPr>
      <a:lvl7pPr marL="3073400" indent="-215900" algn="l" defTabSz="457200" rtl="0" fontAlgn="base" hangingPunct="0">
        <a:lnSpc>
          <a:spcPct val="97000"/>
        </a:lnSpc>
        <a:spcBef>
          <a:spcPct val="0"/>
        </a:spcBef>
        <a:spcAft>
          <a:spcPts val="288"/>
        </a:spcAft>
        <a:buClr>
          <a:srgbClr val="FFFFFF"/>
        </a:buClr>
        <a:buSzPct val="45000"/>
        <a:buFont typeface="StarSymbol" charset="0"/>
        <a:buChar char="●"/>
        <a:defRPr sz="2000">
          <a:solidFill>
            <a:srgbClr val="FFFFFF"/>
          </a:solidFill>
          <a:latin typeface="+mn-lt"/>
          <a:ea typeface="+mn-ea"/>
          <a:cs typeface="+mn-cs"/>
        </a:defRPr>
      </a:lvl7pPr>
      <a:lvl8pPr marL="3530600" indent="-215900" algn="l" defTabSz="457200" rtl="0" fontAlgn="base" hangingPunct="0">
        <a:lnSpc>
          <a:spcPct val="97000"/>
        </a:lnSpc>
        <a:spcBef>
          <a:spcPct val="0"/>
        </a:spcBef>
        <a:spcAft>
          <a:spcPts val="288"/>
        </a:spcAft>
        <a:buClr>
          <a:srgbClr val="FFFFFF"/>
        </a:buClr>
        <a:buSzPct val="45000"/>
        <a:buFont typeface="StarSymbol" charset="0"/>
        <a:buChar char="●"/>
        <a:defRPr sz="2000">
          <a:solidFill>
            <a:srgbClr val="FFFFFF"/>
          </a:solidFill>
          <a:latin typeface="+mn-lt"/>
          <a:ea typeface="+mn-ea"/>
          <a:cs typeface="+mn-cs"/>
        </a:defRPr>
      </a:lvl8pPr>
      <a:lvl9pPr marL="3987800" indent="-215900" algn="l" defTabSz="457200" rtl="0" fontAlgn="base" hangingPunct="0">
        <a:lnSpc>
          <a:spcPct val="97000"/>
        </a:lnSpc>
        <a:spcBef>
          <a:spcPct val="0"/>
        </a:spcBef>
        <a:spcAft>
          <a:spcPts val="288"/>
        </a:spcAft>
        <a:buClr>
          <a:srgbClr val="FFFFFF"/>
        </a:buClr>
        <a:buSzPct val="45000"/>
        <a:buFont typeface="StarSymbol" charset="0"/>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Relationships xmlns="http://schemas.openxmlformats.org/package/2006/relationships"><Relationship Id="rId3"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notesSlide" Target="../notesSlides/notesSlide2.xml"/></Relationships>

</file>

<file path=ppt/slides/_rels/slide3.xml.rels><Relationships xmlns="http://schemas.openxmlformats.org/package/2006/relationships"><Relationship Id="rId3"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tiff"/><Relationship Id="rId7" Type="http://schemas.openxmlformats.org/officeDocument/2006/relationships/notesSlide" Target="../notesSlides/notesSlide3.xml"/></Relationships>

</file>

<file path=ppt/slides/_rels/slide4.xml.rels><Relationships xmlns="http://schemas.openxmlformats.org/package/2006/relationships"><Relationship Id="rId3"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tiff"/><Relationship Id="rId8" Type="http://schemas.openxmlformats.org/officeDocument/2006/relationships/notesSlide" Target="../notesSlides/notesSlide4.xml"/></Relationships>

</file>

<file path=ppt/slides/_rels/slide5.xml.rels><Relationships xmlns="http://schemas.openxmlformats.org/package/2006/relationships"><Relationship Id="rId3"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tiff"/><Relationship Id="rId9" Type="http://schemas.openxmlformats.org/officeDocument/2006/relationships/notesSlide" Target="../notesSlides/notesSlide5.xml"/></Relationships>

</file>

<file path=ppt/slides/_rels/slide6.xml.rels><Relationships xmlns="http://schemas.openxmlformats.org/package/2006/relationships"><Relationship Id="rId3"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tiff"/><Relationship Id="rId10" Type="http://schemas.openxmlformats.org/officeDocument/2006/relationships/notesSlide" Target="../notesSlides/notesSlide6.xml"/></Relationships>

</file>

<file path=ppt/slides/_rels/slide7.xml.rels><Relationships xmlns="http://schemas.openxmlformats.org/package/2006/relationships"><Relationship Id="rId3"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tiff"/><Relationship Id="rId11" Type="http://schemas.openxmlformats.org/officeDocument/2006/relationships/notesSlide" Target="../notesSlides/notesSlide7.xml"/></Relationships>

</file>

<file path=ppt/slides/_rels/slide8.xml.rels><Relationships xmlns="http://schemas.openxmlformats.org/package/2006/relationships"><Relationship Id="rId3" Type="http://schemas.openxmlformats.org/officeDocument/2006/relationships/image" Target="../media/image13.png"/><Relationship Id="rId1" Type="http://schemas.openxmlformats.org/officeDocument/2006/relationships/slideLayout" Target="../slideLayouts/slideLayout2.xml"/><Relationship Id="rId12" Type="http://schemas.openxmlformats.org/officeDocument/2006/relationships/notesSlide" Target="../notesSlides/notesSlide8.xml"/></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739775" y="631825"/>
            <a:ext cx="8604250" cy="1262063"/>
          </a:xfrm>
          <a:prstGeom prst="rect">
            <a:avLst/>
          </a:prstGeom>
          <a:noFill/>
          <a:ln w="9525">
            <a:noFill/>
            <a:miter lim="800000"/>
            <a:headEnd/>
            <a:tailEnd/>
          </a:ln>
        </p:spPr>
        <p:txBody>
          <a:bodyPr lIns="0" tIns="0" rIns="0" bIns="0"/>
          <a:lstStyle/>
          <a:p>
            <a:pPr algn="ctr" eaLnBrk="1">
              <a:lnSpc>
                <a:spcPct val="97000"/>
              </a:lnSpc>
              <a:buClr>
                <a:srgbClr val="FFFFFF"/>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1800" b="1" dirty="0" smtClean="0">
                <a:solidFill>
                  <a:srgbClr val="FF0000"/>
                </a:solidFill>
                <a:latin typeface="Arial" charset="0"/>
              </a:rPr>
              <a:t>Original Article</a:t>
            </a:r>
            <a:r>
              <a:rPr lang="en-GB" sz="2800" b="1" dirty="0" smtClean="0">
                <a:solidFill>
                  <a:srgbClr val="FFFFFF"/>
                </a:solidFill>
                <a:latin typeface="Arial" charset="0"/>
              </a:rPr>
              <a:t> </a:t>
            </a:r>
            <a:br>
              <a:rPr lang="en-GB" sz="2800" b="1" dirty="0">
                <a:solidFill>
                  <a:srgbClr val="FFFFFF"/>
                </a:solidFill>
                <a:latin typeface="Arial" charset="0"/>
              </a:rPr>
            </a:br>
            <a:r>
              <a:rPr lang="en-GB" sz="2800" b="1" dirty="0" smtClean="0">
                <a:solidFill>
                  <a:srgbClr val="FFFFFF"/>
                </a:solidFill>
                <a:latin typeface="Arial" charset="0"/>
              </a:rPr>
              <a:t>An Accurate and Rapidly Calibrating Speech Neuroprosthesis</a:t>
            </a:r>
            <a:endParaRPr lang="en-GB" sz="2800" b="1" dirty="0">
              <a:solidFill>
                <a:srgbClr val="FFFFFF"/>
              </a:solidFill>
              <a:latin typeface="Arial" charset="0"/>
            </a:endParaRPr>
          </a:p>
        </p:txBody>
      </p:sp>
      <p:sp>
        <p:nvSpPr>
          <p:cNvPr id="3074" name="Text Box 2"/>
          <p:cNvSpPr txBox="1">
            <a:spLocks noChangeArrowheads="1"/>
          </p:cNvSpPr>
          <p:nvPr/>
        </p:nvSpPr>
        <p:spPr bwMode="auto">
          <a:xfrm>
            <a:off x="739775" y="2259013"/>
            <a:ext cx="8604250" cy="3021012"/>
          </a:xfrm>
          <a:prstGeom prst="rect">
            <a:avLst/>
          </a:prstGeom>
          <a:noFill/>
          <a:ln w="9525">
            <a:noFill/>
            <a:miter lim="800000"/>
            <a:headEnd/>
            <a:tailEnd/>
          </a:ln>
        </p:spPr>
        <p:txBody>
          <a:bodyPr lIns="0" tIns="0" rIns="0" bIns="0"/>
          <a:lstStyle/>
          <a:p>
            <a:pPr algn="ctr" eaLnBrk="1">
              <a:lnSpc>
                <a:spcPct val="97000"/>
              </a:lnSpc>
              <a:buClr>
                <a:srgbClr val="FFFFFF"/>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1800" dirty="0" err="1" smtClean="0">
                <a:solidFill>
                  <a:srgbClr val="FFFFFF"/>
                </a:solidFill>
                <a:latin typeface="Arial" charset="0"/>
              </a:rPr>
              <a:t>Nicholas S. Card, Ph.D., Maitreyee Wairagkar, Ph.D., Carrina Iacobacci, B.S., Xianda Hou, M.S., Tyler Singer-Clark, B.S., Francis R. Willett, Ph.D., Erin M. Kunz, M.S., Chaofei Fan, M.S., Maryam Vahdati Nia, M.S., Darrel R. Deo, Ph.D., Aparna Srinivasan, M.S., Eun Young Choi, Ph.D., Matthew F. Glasser, M.D., Ph.D., Leigh R. Hochberg, M.D., Ph.D., Jaimie M. Henderson, M.D., Kiarash Shahlaie, M.D., Ph.D., Sergey D. Stavisky, Ph.D., and David M. Brandman, M.D., Ph.D.</a:t>
            </a:r>
            <a:endParaRPr lang="en-GB" sz="1800" dirty="0">
              <a:solidFill>
                <a:srgbClr val="FFFFFF"/>
              </a:solidFill>
              <a:latin typeface="Arial" charset="0"/>
            </a:endParaRPr>
          </a:p>
        </p:txBody>
      </p:sp>
      <p:sp>
        <p:nvSpPr>
          <p:cNvPr id="3075" name="Text Box 3"/>
          <p:cNvSpPr txBox="1">
            <a:spLocks noChangeArrowheads="1"/>
          </p:cNvSpPr>
          <p:nvPr/>
        </p:nvSpPr>
        <p:spPr bwMode="auto">
          <a:xfrm>
            <a:off x="738188" y="5641975"/>
            <a:ext cx="8604250" cy="268663"/>
          </a:xfrm>
          <a:prstGeom prst="rect">
            <a:avLst/>
          </a:prstGeom>
          <a:noFill/>
          <a:ln w="9525">
            <a:noFill/>
            <a:miter lim="800000"/>
            <a:headEnd/>
            <a:tailEnd/>
          </a:ln>
        </p:spPr>
        <p:txBody>
          <a:bodyPr lIns="0" tIns="0" rIns="0" bIns="0">
            <a:spAutoFit/>
          </a:bodyPr>
          <a:lstStyle/>
          <a:p>
            <a:pPr algn="ctr" eaLnBrk="1">
              <a:lnSpc>
                <a:spcPct val="97000"/>
              </a:lnSpc>
              <a:buClr>
                <a:srgbClr val="FFFFFF"/>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1800" dirty="0" smtClean="0">
                <a:solidFill>
                  <a:srgbClr val="FFFFFF"/>
                </a:solidFill>
                <a:latin typeface="Arial" charset="0"/>
              </a:rPr>
              <a:t>N Engl J Med</a:t>
            </a:r>
            <a:endParaRPr lang="en-GB" sz="1800" dirty="0">
              <a:solidFill>
                <a:srgbClr val="FFFFFF"/>
              </a:solidFill>
              <a:latin typeface="Arial" charset="0"/>
            </a:endParaRPr>
          </a:p>
          <a:p>
            <a:pPr algn="ctr" eaLnBrk="1">
              <a:lnSpc>
                <a:spcPct val="97000"/>
              </a:lnSpc>
              <a:buClr>
                <a:srgbClr val="FFFFFF"/>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1800" dirty="0" smtClean="0">
                <a:solidFill>
                  <a:srgbClr val="FFFFFF"/>
                </a:solidFill>
                <a:latin typeface="Arial" charset="0"/>
              </a:rPr>
              <a:t>Volume 391(7):609-618</a:t>
            </a:r>
            <a:endParaRPr lang="en-GB" sz="1800" dirty="0">
              <a:solidFill>
                <a:srgbClr val="FFFFFF"/>
              </a:solidFill>
              <a:latin typeface="Arial" charset="0"/>
            </a:endParaRPr>
          </a:p>
          <a:p>
            <a:pPr algn="ctr" eaLnBrk="1">
              <a:lnSpc>
                <a:spcPct val="97000"/>
              </a:lnSpc>
              <a:buClr>
                <a:srgbClr val="FFFFFF"/>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1800" dirty="0" smtClean="0">
                <a:solidFill>
                  <a:srgbClr val="FFFFFF"/>
                </a:solidFill>
                <a:latin typeface="Arial" charset="0"/>
              </a:rPr>
              <a:t>August 15, 2024</a:t>
            </a:r>
            <a:endParaRPr lang="en-GB" sz="1800" dirty="0">
              <a:solidFill>
                <a:srgbClr val="FFFFFF"/>
              </a:solidFill>
              <a:latin typeface="Arial" charset="0"/>
            </a:endParaRPr>
          </a:p>
        </p:txBody>
      </p:sp>
      <p:pic>
        <p:nvPicPr>
          <p:cNvPr id="3076" name="Picture 4"/>
          <p:cNvPicPr>
            <a:picLocks noChangeAspect="1" noChangeArrowheads="1"/>
          </p:cNvPicPr>
          <p:nvPr/>
        </p:nvPicPr>
        <p:blipFill>
          <a:blip r:embed="rId3" cstate="print"/>
          <a:srcRect/>
          <a:stretch>
            <a:fillRect/>
          </a:stretch>
        </p:blipFill>
        <p:spPr bwMode="auto">
          <a:xfrm>
            <a:off x="6958013" y="6911975"/>
            <a:ext cx="2828925" cy="476250"/>
          </a:xfrm>
          <a:prstGeom prst="rect">
            <a:avLst/>
          </a:prstGeom>
          <a:noFill/>
        </p:spPr>
      </p:pic>
    </p:spTree>
  </p:cSld>
  <p:clrMapOvr>
    <a:masterClrMapping/>
  </p:clrMapOvr>
  <p:transition spd="med"/>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739775" y="787983"/>
            <a:ext cx="8604250" cy="417935"/>
          </a:xfrm>
          <a:prstGeom prst="rect">
            <a:avLst/>
          </a:prstGeom>
          <a:noFill/>
          <a:ln w="9525">
            <a:noFill/>
            <a:miter lim="800000"/>
            <a:headEnd/>
            <a:tailEnd/>
          </a:ln>
        </p:spPr>
        <p:txBody>
          <a:bodyPr lIns="0" tIns="0" rIns="0" bIns="0" anchor="ctr">
            <a:spAutoFit/>
          </a:bodyPr>
          <a:lstStyle/>
          <a:p>
            <a:pPr algn="ctr" eaLnBrk="1">
              <a:lnSpc>
                <a:spcPct val="97000"/>
              </a:lnSpc>
              <a:buClr>
                <a:srgbClr val="FFFFFF"/>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2800" b="1" smtClean="0">
                <a:solidFill>
                  <a:srgbClr val="FFFFFF"/>
                </a:solidFill>
                <a:latin typeface="Arial" charset="0"/>
              </a:rPr>
              <a:t>Study Overview</a:t>
            </a:r>
            <a:endParaRPr lang="en-GB" sz="2800" b="1" dirty="0">
              <a:solidFill>
                <a:srgbClr val="FFFFFF"/>
              </a:solidFill>
              <a:latin typeface="Arial" charset="0"/>
            </a:endParaRPr>
          </a:p>
        </p:txBody>
      </p:sp>
      <p:sp>
        <p:nvSpPr>
          <p:cNvPr id="4098" name="Rectangle 2"/>
          <p:cNvSpPr>
            <a:spLocks noGrp="1" noChangeArrowheads="1"/>
          </p:cNvSpPr>
          <p:nvPr>
            <p:ph type="body"/>
          </p:nvPr>
        </p:nvSpPr>
        <p:spPr>
          <a:xfrm>
            <a:off x="739775" y="1549400"/>
            <a:ext cx="8607425" cy="5241925"/>
          </a:xfrm>
          <a:ln/>
        </p:spPr>
        <p:txBody>
          <a:bodyPr anchor="t"/>
          <a:lstStyle/>
          <a:p>
            <a:pPr marL="431800" indent="-323850" algn="l">
              <a:lnSpc>
                <a:spcPct val="92000"/>
              </a:lnSpc>
              <a:spcAft>
                <a:spcPts val="888"/>
              </a:spcAft>
              <a:buSzPct val="100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2000" b="0" dirty="0" smtClean="0">
                <a:latin typeface="Arial" charset="0"/>
              </a:rPr>
              <a:t>In a man with impaired speech from amyotrophic lateral sclerosis, an intracortical speech neuroprosthesis achieved more than 97% accuracy in decoding his intended speech and making it audible in his natural voice.</a:t>
            </a:r>
            <a:endParaRPr lang="en-GB" sz="2000" b="0" dirty="0">
              <a:latin typeface="Arial" charset="0"/>
            </a:endParaRPr>
          </a:p>
        </p:txBody>
      </p:sp>
      <p:pic>
        <p:nvPicPr>
          <p:cNvPr id="4099" name="Picture 3"/>
          <p:cNvPicPr>
            <a:picLocks noChangeAspect="1" noChangeArrowheads="1"/>
          </p:cNvPicPr>
          <p:nvPr/>
        </p:nvPicPr>
        <p:blipFill>
          <a:blip r:embed="rId3" cstate="print"/>
          <a:srcRect/>
          <a:stretch>
            <a:fillRect/>
          </a:stretch>
        </p:blipFill>
        <p:spPr bwMode="auto">
          <a:xfrm>
            <a:off x="6958013" y="6911975"/>
            <a:ext cx="2828925" cy="476250"/>
          </a:xfrm>
          <a:prstGeom prst="rect">
            <a:avLst/>
          </a:prstGeom>
          <a:noFill/>
        </p:spPr>
      </p:pic>
    </p:spTree>
  </p:cSld>
  <p:clrMapOvr>
    <a:masterClrMapping/>
  </p:clrMapOvr>
  <p:transition spd="med"/>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358775" y="420688"/>
            <a:ext cx="9364663" cy="238848"/>
          </a:xfrm>
          <a:prstGeom prst="rect">
            <a:avLst/>
          </a:prstGeom>
          <a:noFill/>
          <a:ln w="9525">
            <a:noFill/>
            <a:miter lim="800000"/>
            <a:headEnd/>
            <a:tailEnd/>
          </a:ln>
        </p:spPr>
        <p:txBody>
          <a:bodyPr lIns="0" tIns="0" rIns="0" bIns="0">
            <a:spAutoFit/>
          </a:bodyPr>
          <a:lstStyle/>
          <a:p>
            <a:pPr algn="ctr" eaLnBrk="1">
              <a:lnSpc>
                <a:spcPct val="97000"/>
              </a:lnSpc>
              <a:buClr>
                <a:srgbClr val="FFFFFF"/>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z="1600" b="1" dirty="0">
              <a:solidFill>
                <a:srgbClr val="FFFFFF"/>
              </a:solidFill>
              <a:latin typeface="Arial" charset="0"/>
            </a:endParaRPr>
          </a:p>
        </p:txBody>
      </p:sp>
      <p:pic>
        <p:nvPicPr>
          <p:cNvPr id="5122" name="Picture 2"/>
          <p:cNvPicPr>
            <a:picLocks noChangeAspect="1" noChangeArrowheads="1"/>
          </p:cNvPicPr>
          <p:nvPr/>
        </p:nvPicPr>
        <p:blipFill>
          <a:blip r:embed="rId3" cstate="print"/>
          <a:srcRect/>
          <a:stretch>
            <a:fillRect/>
          </a:stretch>
        </p:blipFill>
        <p:spPr bwMode="auto">
          <a:xfrm>
            <a:off x="6958013" y="6911975"/>
            <a:ext cx="2828925" cy="476250"/>
          </a:xfrm>
          <a:prstGeom prst="rect">
            <a:avLst/>
          </a:prstGeom>
          <a:noFill/>
        </p:spPr>
      </p:pic>
      <p:sp>
        <p:nvSpPr>
          <p:cNvPr id="5124" name="Text Box 4"/>
          <p:cNvSpPr txBox="1">
            <a:spLocks noChangeArrowheads="1"/>
          </p:cNvSpPr>
          <p:nvPr/>
        </p:nvSpPr>
        <p:spPr bwMode="auto">
          <a:xfrm>
            <a:off x="1423852" y="6583363"/>
            <a:ext cx="7210697" cy="179152"/>
          </a:xfrm>
          <a:prstGeom prst="rect">
            <a:avLst/>
          </a:prstGeom>
          <a:noFill/>
          <a:ln w="9525">
            <a:noFill/>
            <a:miter lim="800000"/>
            <a:headEnd/>
            <a:tailEnd/>
          </a:ln>
        </p:spPr>
        <p:txBody>
          <a:bodyPr lIns="0" tIns="0" rIns="0" bIns="0">
            <a:spAutoFit/>
          </a:bodyPr>
          <a:lstStyle/>
          <a:p>
            <a:pPr eaLnBrk="1">
              <a:lnSpc>
                <a:spcPct val="97000"/>
              </a:lnSpc>
              <a:buClr>
                <a:srgbClr val="FFFFFF"/>
              </a:buClr>
              <a:buSzPct val="45000"/>
              <a:buFont typeface="StarSymbol" charset="0"/>
              <a:buNone/>
              <a:tabLst>
                <a:tab pos="723900" algn="l"/>
                <a:tab pos="1447800" algn="l"/>
                <a:tab pos="2171700" algn="l"/>
                <a:tab pos="2895600" algn="l"/>
                <a:tab pos="3619500" algn="l"/>
              </a:tabLst>
            </a:pPr>
            <a:r>
              <a:rPr lang="en-GB" sz="1200" b="1" smtClean="0">
                <a:solidFill>
                  <a:srgbClr val="FFFFFF"/>
                </a:solidFill>
                <a:latin typeface="Arial" charset="0"/>
              </a:rPr>
              <a:t>Card NS et al. N Engl J Med2024;391:609-618</a:t>
            </a:r>
            <a:endParaRPr lang="en-GB" sz="1200" b="1" dirty="0">
              <a:solidFill>
                <a:srgbClr val="FFFFFF"/>
              </a:solidFill>
              <a:latin typeface="Arial" charset="0"/>
            </a:endParaRPr>
          </a:p>
        </p:txBody>
      </p:sp>
      <p:pic>
        <p:nvPicPr>
          <p:cNvPr id="6" name="Picture 5" descr="Image"/>
          <p:cNvPicPr>
            <a:picLocks noChangeAspect="1"/>
          </p:cNvPicPr>
          <p:nvPr/>
        </p:nvPicPr>
        <p:blipFill>
          <a:blip r:embed="rId4" cstate="print"/>
          <a:stretch>
            <a:fillRect/>
          </a:stretch>
        </p:blipFill>
        <p:spPr>
          <a:xfrm>
            <a:off x="1423852" y="1028700"/>
            <a:ext cx="7210697" cy="5486400"/>
          </a:xfrm>
          <a:prstGeom prst="rect">
            <a:avLst/>
          </a:prstGeom>
        </p:spPr>
      </p:pic>
    </p:spTree>
  </p:cSld>
  <p:clrMapOvr>
    <a:masterClrMapping/>
  </p:clrMapOvr>
  <p:transition spd="med"/>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358775" y="420688"/>
            <a:ext cx="9364663" cy="238848"/>
          </a:xfrm>
          <a:prstGeom prst="rect">
            <a:avLst/>
          </a:prstGeom>
          <a:noFill/>
          <a:ln w="9525">
            <a:noFill/>
            <a:miter lim="800000"/>
            <a:headEnd/>
            <a:tailEnd/>
          </a:ln>
        </p:spPr>
        <p:txBody>
          <a:bodyPr lIns="0" tIns="0" rIns="0" bIns="0">
            <a:spAutoFit/>
          </a:bodyPr>
          <a:lstStyle/>
          <a:p>
            <a:pPr algn="ctr" eaLnBrk="1">
              <a:lnSpc>
                <a:spcPct val="97000"/>
              </a:lnSpc>
              <a:buClr>
                <a:srgbClr val="FFFFFF"/>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600" b="1" dirty="0" err="1" smtClean="0">
                <a:solidFill>
                  <a:srgbClr val="FFFFFF"/>
                </a:solidFill>
                <a:latin typeface="Arial" charset="0"/>
              </a:rPr>
              <a:t>Electrode Locations and Speech-Decoding Setup.</a:t>
            </a:r>
            <a:endParaRPr lang="en-GB" sz="1600" b="1" dirty="0">
              <a:solidFill>
                <a:srgbClr val="FFFFFF"/>
              </a:solidFill>
              <a:latin typeface="Arial" charset="0"/>
            </a:endParaRPr>
          </a:p>
        </p:txBody>
      </p:sp>
      <p:pic>
        <p:nvPicPr>
          <p:cNvPr id="5122" name="Picture 2"/>
          <p:cNvPicPr>
            <a:picLocks noChangeAspect="1" noChangeArrowheads="1"/>
          </p:cNvPicPr>
          <p:nvPr/>
        </p:nvPicPr>
        <p:blipFill>
          <a:blip r:embed="rId3" cstate="print"/>
          <a:srcRect/>
          <a:stretch>
            <a:fillRect/>
          </a:stretch>
        </p:blipFill>
        <p:spPr bwMode="auto">
          <a:xfrm>
            <a:off x="6958013" y="6911975"/>
            <a:ext cx="2828925" cy="476250"/>
          </a:xfrm>
          <a:prstGeom prst="rect">
            <a:avLst/>
          </a:prstGeom>
          <a:noFill/>
        </p:spPr>
      </p:pic>
      <p:sp>
        <p:nvSpPr>
          <p:cNvPr id="5124" name="Text Box 4"/>
          <p:cNvSpPr txBox="1">
            <a:spLocks noChangeArrowheads="1"/>
          </p:cNvSpPr>
          <p:nvPr/>
        </p:nvSpPr>
        <p:spPr bwMode="auto">
          <a:xfrm>
            <a:off x="2718642" y="6583363"/>
            <a:ext cx="4621116" cy="179152"/>
          </a:xfrm>
          <a:prstGeom prst="rect">
            <a:avLst/>
          </a:prstGeom>
          <a:noFill/>
          <a:ln w="9525">
            <a:noFill/>
            <a:miter lim="800000"/>
            <a:headEnd/>
            <a:tailEnd/>
          </a:ln>
        </p:spPr>
        <p:txBody>
          <a:bodyPr lIns="0" tIns="0" rIns="0" bIns="0">
            <a:spAutoFit/>
          </a:bodyPr>
          <a:lstStyle/>
          <a:p>
            <a:pPr eaLnBrk="1">
              <a:lnSpc>
                <a:spcPct val="97000"/>
              </a:lnSpc>
              <a:buClr>
                <a:srgbClr val="FFFFFF"/>
              </a:buClr>
              <a:buSzPct val="45000"/>
              <a:buFont typeface="StarSymbol" charset="0"/>
              <a:buNone/>
              <a:tabLst>
                <a:tab pos="723900" algn="l"/>
                <a:tab pos="1447800" algn="l"/>
                <a:tab pos="2171700" algn="l"/>
                <a:tab pos="2895600" algn="l"/>
                <a:tab pos="3619500" algn="l"/>
              </a:tabLst>
            </a:pPr>
            <a:r>
              <a:rPr lang="en-GB" sz="1200" b="1" smtClean="0">
                <a:solidFill>
                  <a:srgbClr val="FFFFFF"/>
                </a:solidFill>
                <a:latin typeface="Arial" charset="0"/>
              </a:rPr>
              <a:t>Card NS et al. N Engl J Med2024;391:609-618</a:t>
            </a:r>
            <a:endParaRPr lang="en-GB" sz="1200" b="1" dirty="0">
              <a:solidFill>
                <a:srgbClr val="FFFFFF"/>
              </a:solidFill>
              <a:latin typeface="Arial" charset="0"/>
            </a:endParaRPr>
          </a:p>
        </p:txBody>
      </p:sp>
      <p:pic>
        <p:nvPicPr>
          <p:cNvPr id="6" name="Picture 5" descr="Image"/>
          <p:cNvPicPr>
            <a:picLocks noChangeAspect="1"/>
          </p:cNvPicPr>
          <p:nvPr/>
        </p:nvPicPr>
        <p:blipFill>
          <a:blip r:embed="rId4" cstate="print"/>
          <a:stretch>
            <a:fillRect/>
          </a:stretch>
        </p:blipFill>
        <p:spPr>
          <a:xfrm>
            <a:off x="2718642" y="1028700"/>
            <a:ext cx="4621116" cy="5486400"/>
          </a:xfrm>
          <a:prstGeom prst="rect">
            <a:avLst/>
          </a:prstGeom>
        </p:spPr>
      </p:pic>
    </p:spTree>
  </p:cSld>
  <p:clrMapOvr>
    <a:masterClrMapping/>
  </p:clrMapOvr>
  <p:transition spd="med"/>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358775" y="420688"/>
            <a:ext cx="9364663" cy="238848"/>
          </a:xfrm>
          <a:prstGeom prst="rect">
            <a:avLst/>
          </a:prstGeom>
          <a:noFill/>
          <a:ln w="9525">
            <a:noFill/>
            <a:miter lim="800000"/>
            <a:headEnd/>
            <a:tailEnd/>
          </a:ln>
        </p:spPr>
        <p:txBody>
          <a:bodyPr lIns="0" tIns="0" rIns="0" bIns="0">
            <a:spAutoFit/>
          </a:bodyPr>
          <a:lstStyle/>
          <a:p>
            <a:pPr algn="ctr" eaLnBrk="1">
              <a:lnSpc>
                <a:spcPct val="97000"/>
              </a:lnSpc>
              <a:buClr>
                <a:srgbClr val="FFFFFF"/>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600" b="1" dirty="0" err="1" smtClean="0">
                <a:solidFill>
                  <a:srgbClr val="FFFFFF"/>
                </a:solidFill>
                <a:latin typeface="Arial" charset="0"/>
              </a:rPr>
              <a:t>Online Speech-Decoding Performance.</a:t>
            </a:r>
            <a:endParaRPr lang="en-GB" sz="1600" b="1" dirty="0">
              <a:solidFill>
                <a:srgbClr val="FFFFFF"/>
              </a:solidFill>
              <a:latin typeface="Arial" charset="0"/>
            </a:endParaRPr>
          </a:p>
        </p:txBody>
      </p:sp>
      <p:pic>
        <p:nvPicPr>
          <p:cNvPr id="5122" name="Picture 2"/>
          <p:cNvPicPr>
            <a:picLocks noChangeAspect="1" noChangeArrowheads="1"/>
          </p:cNvPicPr>
          <p:nvPr/>
        </p:nvPicPr>
        <p:blipFill>
          <a:blip r:embed="rId3" cstate="print"/>
          <a:srcRect/>
          <a:stretch>
            <a:fillRect/>
          </a:stretch>
        </p:blipFill>
        <p:spPr bwMode="auto">
          <a:xfrm>
            <a:off x="6958013" y="6911975"/>
            <a:ext cx="2828925" cy="476250"/>
          </a:xfrm>
          <a:prstGeom prst="rect">
            <a:avLst/>
          </a:prstGeom>
          <a:noFill/>
        </p:spPr>
      </p:pic>
      <p:sp>
        <p:nvSpPr>
          <p:cNvPr id="5124" name="Text Box 4"/>
          <p:cNvSpPr txBox="1">
            <a:spLocks noChangeArrowheads="1"/>
          </p:cNvSpPr>
          <p:nvPr/>
        </p:nvSpPr>
        <p:spPr bwMode="auto">
          <a:xfrm>
            <a:off x="571500" y="6583363"/>
            <a:ext cx="8915400" cy="179152"/>
          </a:xfrm>
          <a:prstGeom prst="rect">
            <a:avLst/>
          </a:prstGeom>
          <a:noFill/>
          <a:ln w="9525">
            <a:noFill/>
            <a:miter lim="800000"/>
            <a:headEnd/>
            <a:tailEnd/>
          </a:ln>
        </p:spPr>
        <p:txBody>
          <a:bodyPr lIns="0" tIns="0" rIns="0" bIns="0">
            <a:spAutoFit/>
          </a:bodyPr>
          <a:lstStyle/>
          <a:p>
            <a:pPr eaLnBrk="1">
              <a:lnSpc>
                <a:spcPct val="97000"/>
              </a:lnSpc>
              <a:buClr>
                <a:srgbClr val="FFFFFF"/>
              </a:buClr>
              <a:buSzPct val="45000"/>
              <a:buFont typeface="StarSymbol" charset="0"/>
              <a:buNone/>
              <a:tabLst>
                <a:tab pos="723900" algn="l"/>
                <a:tab pos="1447800" algn="l"/>
                <a:tab pos="2171700" algn="l"/>
                <a:tab pos="2895600" algn="l"/>
                <a:tab pos="3619500" algn="l"/>
              </a:tabLst>
            </a:pPr>
            <a:r>
              <a:rPr lang="en-GB" sz="1200" b="1" smtClean="0">
                <a:solidFill>
                  <a:srgbClr val="FFFFFF"/>
                </a:solidFill>
                <a:latin typeface="Arial" charset="0"/>
              </a:rPr>
              <a:t>Card NS et al. N Engl J Med2024;391:609-618</a:t>
            </a:r>
            <a:endParaRPr lang="en-GB" sz="1200" b="1" dirty="0">
              <a:solidFill>
                <a:srgbClr val="FFFFFF"/>
              </a:solidFill>
              <a:latin typeface="Arial" charset="0"/>
            </a:endParaRPr>
          </a:p>
        </p:txBody>
      </p:sp>
      <p:pic>
        <p:nvPicPr>
          <p:cNvPr id="6" name="Picture 5" descr="Image"/>
          <p:cNvPicPr>
            <a:picLocks noChangeAspect="1"/>
          </p:cNvPicPr>
          <p:nvPr/>
        </p:nvPicPr>
        <p:blipFill>
          <a:blip r:embed="rId4" cstate="print"/>
          <a:stretch>
            <a:fillRect/>
          </a:stretch>
        </p:blipFill>
        <p:spPr>
          <a:xfrm>
            <a:off x="571500" y="1258145"/>
            <a:ext cx="8915400" cy="5027510"/>
          </a:xfrm>
          <a:prstGeom prst="rect">
            <a:avLst/>
          </a:prstGeom>
        </p:spPr>
      </p:pic>
    </p:spTree>
  </p:cSld>
  <p:clrMapOvr>
    <a:masterClrMapping/>
  </p:clrMapOvr>
  <p:transition spd="med"/>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358775" y="420688"/>
            <a:ext cx="9364663" cy="238848"/>
          </a:xfrm>
          <a:prstGeom prst="rect">
            <a:avLst/>
          </a:prstGeom>
          <a:noFill/>
          <a:ln w="9525">
            <a:noFill/>
            <a:miter lim="800000"/>
            <a:headEnd/>
            <a:tailEnd/>
          </a:ln>
        </p:spPr>
        <p:txBody>
          <a:bodyPr lIns="0" tIns="0" rIns="0" bIns="0">
            <a:spAutoFit/>
          </a:bodyPr>
          <a:lstStyle/>
          <a:p>
            <a:pPr algn="ctr" eaLnBrk="1">
              <a:lnSpc>
                <a:spcPct val="97000"/>
              </a:lnSpc>
              <a:buClr>
                <a:srgbClr val="FFFFFF"/>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600" b="1" dirty="0" err="1" smtClean="0">
                <a:solidFill>
                  <a:srgbClr val="FFFFFF"/>
                </a:solidFill>
                <a:latin typeface="Arial" charset="0"/>
              </a:rPr>
              <a:t>Conversation-Mode User Interface.</a:t>
            </a:r>
            <a:endParaRPr lang="en-GB" sz="1600" b="1" dirty="0">
              <a:solidFill>
                <a:srgbClr val="FFFFFF"/>
              </a:solidFill>
              <a:latin typeface="Arial" charset="0"/>
            </a:endParaRPr>
          </a:p>
        </p:txBody>
      </p:sp>
      <p:pic>
        <p:nvPicPr>
          <p:cNvPr id="5122" name="Picture 2"/>
          <p:cNvPicPr>
            <a:picLocks noChangeAspect="1" noChangeArrowheads="1"/>
          </p:cNvPicPr>
          <p:nvPr/>
        </p:nvPicPr>
        <p:blipFill>
          <a:blip r:embed="rId3" cstate="print"/>
          <a:srcRect/>
          <a:stretch>
            <a:fillRect/>
          </a:stretch>
        </p:blipFill>
        <p:spPr bwMode="auto">
          <a:xfrm>
            <a:off x="6958013" y="6911975"/>
            <a:ext cx="2828925" cy="476250"/>
          </a:xfrm>
          <a:prstGeom prst="rect">
            <a:avLst/>
          </a:prstGeom>
          <a:noFill/>
        </p:spPr>
      </p:pic>
      <p:sp>
        <p:nvSpPr>
          <p:cNvPr id="5124" name="Text Box 4"/>
          <p:cNvSpPr txBox="1">
            <a:spLocks noChangeArrowheads="1"/>
          </p:cNvSpPr>
          <p:nvPr/>
        </p:nvSpPr>
        <p:spPr bwMode="auto">
          <a:xfrm>
            <a:off x="571500" y="6583363"/>
            <a:ext cx="8915400" cy="179152"/>
          </a:xfrm>
          <a:prstGeom prst="rect">
            <a:avLst/>
          </a:prstGeom>
          <a:noFill/>
          <a:ln w="9525">
            <a:noFill/>
            <a:miter lim="800000"/>
            <a:headEnd/>
            <a:tailEnd/>
          </a:ln>
        </p:spPr>
        <p:txBody>
          <a:bodyPr lIns="0" tIns="0" rIns="0" bIns="0">
            <a:spAutoFit/>
          </a:bodyPr>
          <a:lstStyle/>
          <a:p>
            <a:pPr eaLnBrk="1">
              <a:lnSpc>
                <a:spcPct val="97000"/>
              </a:lnSpc>
              <a:buClr>
                <a:srgbClr val="FFFFFF"/>
              </a:buClr>
              <a:buSzPct val="45000"/>
              <a:buFont typeface="StarSymbol" charset="0"/>
              <a:buNone/>
              <a:tabLst>
                <a:tab pos="723900" algn="l"/>
                <a:tab pos="1447800" algn="l"/>
                <a:tab pos="2171700" algn="l"/>
                <a:tab pos="2895600" algn="l"/>
                <a:tab pos="3619500" algn="l"/>
              </a:tabLst>
            </a:pPr>
            <a:r>
              <a:rPr lang="en-GB" sz="1200" b="1" smtClean="0">
                <a:solidFill>
                  <a:srgbClr val="FFFFFF"/>
                </a:solidFill>
                <a:latin typeface="Arial" charset="0"/>
              </a:rPr>
              <a:t>Card NS et al. N Engl J Med2024;391:609-618</a:t>
            </a:r>
            <a:endParaRPr lang="en-GB" sz="1200" b="1" dirty="0">
              <a:solidFill>
                <a:srgbClr val="FFFFFF"/>
              </a:solidFill>
              <a:latin typeface="Arial" charset="0"/>
            </a:endParaRPr>
          </a:p>
        </p:txBody>
      </p:sp>
      <p:pic>
        <p:nvPicPr>
          <p:cNvPr id="6" name="Picture 5" descr="Image"/>
          <p:cNvPicPr>
            <a:picLocks noChangeAspect="1"/>
          </p:cNvPicPr>
          <p:nvPr/>
        </p:nvPicPr>
        <p:blipFill>
          <a:blip r:embed="rId4" cstate="print"/>
          <a:stretch>
            <a:fillRect/>
          </a:stretch>
        </p:blipFill>
        <p:spPr>
          <a:xfrm>
            <a:off x="571500" y="1118600"/>
            <a:ext cx="8915400" cy="5306601"/>
          </a:xfrm>
          <a:prstGeom prst="rect">
            <a:avLst/>
          </a:prstGeom>
        </p:spPr>
      </p:pic>
    </p:spTree>
  </p:cSld>
  <p:clrMapOvr>
    <a:masterClrMapping/>
  </p:clrMapOvr>
  <p:transition spd="med"/>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358775" y="420688"/>
            <a:ext cx="9364663" cy="238848"/>
          </a:xfrm>
          <a:prstGeom prst="rect">
            <a:avLst/>
          </a:prstGeom>
          <a:noFill/>
          <a:ln w="9525">
            <a:noFill/>
            <a:miter lim="800000"/>
            <a:headEnd/>
            <a:tailEnd/>
          </a:ln>
        </p:spPr>
        <p:txBody>
          <a:bodyPr lIns="0" tIns="0" rIns="0" bIns="0">
            <a:spAutoFit/>
          </a:bodyPr>
          <a:lstStyle/>
          <a:p>
            <a:pPr algn="ctr" eaLnBrk="1">
              <a:lnSpc>
                <a:spcPct val="97000"/>
              </a:lnSpc>
              <a:buClr>
                <a:srgbClr val="FFFFFF"/>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600" b="1" dirty="0" err="1" smtClean="0">
                <a:solidFill>
                  <a:srgbClr val="FFFFFF"/>
                </a:solidFill>
                <a:latin typeface="Arial" charset="0"/>
              </a:rPr>
              <a:t>Use of the Neuroprosthesis for Participant-Initiated Speech.</a:t>
            </a:r>
            <a:endParaRPr lang="en-GB" sz="1600" b="1" dirty="0">
              <a:solidFill>
                <a:srgbClr val="FFFFFF"/>
              </a:solidFill>
              <a:latin typeface="Arial" charset="0"/>
            </a:endParaRPr>
          </a:p>
        </p:txBody>
      </p:sp>
      <p:pic>
        <p:nvPicPr>
          <p:cNvPr id="5122" name="Picture 2"/>
          <p:cNvPicPr>
            <a:picLocks noChangeAspect="1" noChangeArrowheads="1"/>
          </p:cNvPicPr>
          <p:nvPr/>
        </p:nvPicPr>
        <p:blipFill>
          <a:blip r:embed="rId3" cstate="print"/>
          <a:srcRect/>
          <a:stretch>
            <a:fillRect/>
          </a:stretch>
        </p:blipFill>
        <p:spPr bwMode="auto">
          <a:xfrm>
            <a:off x="6958013" y="6911975"/>
            <a:ext cx="2828925" cy="476250"/>
          </a:xfrm>
          <a:prstGeom prst="rect">
            <a:avLst/>
          </a:prstGeom>
          <a:noFill/>
        </p:spPr>
      </p:pic>
      <p:sp>
        <p:nvSpPr>
          <p:cNvPr id="5124" name="Text Box 4"/>
          <p:cNvSpPr txBox="1">
            <a:spLocks noChangeArrowheads="1"/>
          </p:cNvSpPr>
          <p:nvPr/>
        </p:nvSpPr>
        <p:spPr bwMode="auto">
          <a:xfrm>
            <a:off x="2093192" y="6583363"/>
            <a:ext cx="5872016" cy="179152"/>
          </a:xfrm>
          <a:prstGeom prst="rect">
            <a:avLst/>
          </a:prstGeom>
          <a:noFill/>
          <a:ln w="9525">
            <a:noFill/>
            <a:miter lim="800000"/>
            <a:headEnd/>
            <a:tailEnd/>
          </a:ln>
        </p:spPr>
        <p:txBody>
          <a:bodyPr lIns="0" tIns="0" rIns="0" bIns="0">
            <a:spAutoFit/>
          </a:bodyPr>
          <a:lstStyle/>
          <a:p>
            <a:pPr eaLnBrk="1">
              <a:lnSpc>
                <a:spcPct val="97000"/>
              </a:lnSpc>
              <a:buClr>
                <a:srgbClr val="FFFFFF"/>
              </a:buClr>
              <a:buSzPct val="45000"/>
              <a:buFont typeface="StarSymbol" charset="0"/>
              <a:buNone/>
              <a:tabLst>
                <a:tab pos="723900" algn="l"/>
                <a:tab pos="1447800" algn="l"/>
                <a:tab pos="2171700" algn="l"/>
                <a:tab pos="2895600" algn="l"/>
                <a:tab pos="3619500" algn="l"/>
              </a:tabLst>
            </a:pPr>
            <a:r>
              <a:rPr lang="en-GB" sz="1200" b="1" smtClean="0">
                <a:solidFill>
                  <a:srgbClr val="FFFFFF"/>
                </a:solidFill>
                <a:latin typeface="Arial" charset="0"/>
              </a:rPr>
              <a:t>Card NS et al. N Engl J Med2024;391:609-618</a:t>
            </a:r>
            <a:endParaRPr lang="en-GB" sz="1200" b="1" dirty="0">
              <a:solidFill>
                <a:srgbClr val="FFFFFF"/>
              </a:solidFill>
              <a:latin typeface="Arial" charset="0"/>
            </a:endParaRPr>
          </a:p>
        </p:txBody>
      </p:sp>
      <p:pic>
        <p:nvPicPr>
          <p:cNvPr id="6" name="Picture 5" descr="Image"/>
          <p:cNvPicPr>
            <a:picLocks noChangeAspect="1"/>
          </p:cNvPicPr>
          <p:nvPr/>
        </p:nvPicPr>
        <p:blipFill>
          <a:blip r:embed="rId4" cstate="print"/>
          <a:stretch>
            <a:fillRect/>
          </a:stretch>
        </p:blipFill>
        <p:spPr>
          <a:xfrm>
            <a:off x="2093192" y="1028700"/>
            <a:ext cx="5872016" cy="5486400"/>
          </a:xfrm>
          <a:prstGeom prst="rect">
            <a:avLst/>
          </a:prstGeom>
        </p:spPr>
      </p:pic>
    </p:spTree>
  </p:cSld>
  <p:clrMapOvr>
    <a:masterClrMapping/>
  </p:clrMapOvr>
  <p:transition spd="med"/>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739775" y="787983"/>
            <a:ext cx="8604250" cy="417935"/>
          </a:xfrm>
          <a:prstGeom prst="rect">
            <a:avLst/>
          </a:prstGeom>
          <a:noFill/>
          <a:ln w="9525">
            <a:noFill/>
            <a:miter lim="800000"/>
            <a:headEnd/>
            <a:tailEnd/>
          </a:ln>
        </p:spPr>
        <p:txBody>
          <a:bodyPr lIns="0" tIns="0" rIns="0" bIns="0" anchor="ctr">
            <a:spAutoFit/>
          </a:bodyPr>
          <a:lstStyle/>
          <a:p>
            <a:pPr algn="ctr" eaLnBrk="1">
              <a:lnSpc>
                <a:spcPct val="97000"/>
              </a:lnSpc>
              <a:buClr>
                <a:srgbClr val="FFFFFF"/>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2800" b="1" smtClean="0">
                <a:solidFill>
                  <a:srgbClr val="FFFFFF"/>
                </a:solidFill>
                <a:latin typeface="Arial" charset="0"/>
              </a:rPr>
              <a:t>Conclusions</a:t>
            </a:r>
            <a:endParaRPr lang="en-GB" sz="2800" b="1" dirty="0">
              <a:solidFill>
                <a:srgbClr val="FFFFFF"/>
              </a:solidFill>
              <a:latin typeface="Arial" charset="0"/>
            </a:endParaRPr>
          </a:p>
        </p:txBody>
      </p:sp>
      <p:sp>
        <p:nvSpPr>
          <p:cNvPr id="10242" name="Rectangle 2"/>
          <p:cNvSpPr>
            <a:spLocks noGrp="1" noChangeArrowheads="1"/>
          </p:cNvSpPr>
          <p:nvPr>
            <p:ph type="body"/>
          </p:nvPr>
        </p:nvSpPr>
        <p:spPr>
          <a:xfrm>
            <a:off x="739775" y="1549400"/>
            <a:ext cx="8607425" cy="5241925"/>
          </a:xfrm>
          <a:ln/>
        </p:spPr>
        <p:txBody>
          <a:bodyPr anchor="t"/>
          <a:lstStyle/>
          <a:p>
            <a:pPr marL="431800" indent="-323850" algn="l">
              <a:lnSpc>
                <a:spcPct val="92000"/>
              </a:lnSpc>
              <a:spcAft>
                <a:spcPts val="888"/>
              </a:spcAft>
              <a:buSzPct val="100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2000" b="0" dirty="0" smtClean="0">
                <a:latin typeface="Arial" charset="0"/>
              </a:rPr>
              <a:t>In a person with ALS and severe dysarthria, an intracortical speech neuroprosthesis reached a level of performance suitable to restore conversational communication after brief training.</a:t>
            </a:r>
            <a:endParaRPr lang="en-GB" sz="2000" b="0" dirty="0">
              <a:latin typeface="Arial" charset="0"/>
            </a:endParaRPr>
          </a:p>
        </p:txBody>
      </p:sp>
      <p:pic>
        <p:nvPicPr>
          <p:cNvPr id="10243" name="Picture 3"/>
          <p:cNvPicPr>
            <a:picLocks noChangeAspect="1" noChangeArrowheads="1"/>
          </p:cNvPicPr>
          <p:nvPr/>
        </p:nvPicPr>
        <p:blipFill>
          <a:blip r:embed="rId3" cstate="print"/>
          <a:srcRect/>
          <a:stretch>
            <a:fillRect/>
          </a:stretch>
        </p:blipFill>
        <p:spPr bwMode="auto">
          <a:xfrm>
            <a:off x="6958013" y="6911975"/>
            <a:ext cx="2828925" cy="476250"/>
          </a:xfrm>
          <a:prstGeom prst="rect">
            <a:avLst/>
          </a:prstGeom>
          <a:noFill/>
        </p:spPr>
      </p:pic>
    </p:spTree>
  </p:cSld>
  <p:clrMapOvr>
    <a:masterClrMapping/>
  </p:clrMapOvr>
  <p:transition spd="med"/>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Gothic"/>
        <a:cs typeface="Gothic"/>
      </a:majorFont>
      <a:minorFont>
        <a:latin typeface="Times New Roman"/>
        <a:ea typeface="Gothic"/>
        <a:cs typeface="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2820</TotalTime>
  <Words>7</Words>
  <Application>Microsoft Office PowerPoint</Application>
  <PresentationFormat>Custom</PresentationFormat>
  <Paragraphs>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Bob Starbird</dc:creator>
  <cp:lastModifiedBy>bstarbird</cp:lastModifiedBy>
  <cp:revision>15</cp:revision>
  <dcterms:modified xsi:type="dcterms:W3CDTF">2010-05-03T14:18:33Z</dcterms:modified>
</cp:coreProperties>
</file>